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8/25/2019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8/25/2019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8/25/2019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8FC8D-3E3C-417D-96AE-41E4ED261A25}"/>
              </a:ext>
            </a:extLst>
          </p:cNvPr>
          <p:cNvSpPr>
            <a:spLocks noGrp="1"/>
          </p:cNvSpPr>
          <p:nvPr>
            <p:ph type="ctrTitle"/>
          </p:nvPr>
        </p:nvSpPr>
        <p:spPr/>
        <p:txBody>
          <a:bodyPr>
            <a:normAutofit/>
          </a:bodyPr>
          <a:lstStyle/>
          <a:p>
            <a:r>
              <a:rPr lang="en-US" sz="4400" dirty="0"/>
              <a:t>The Mystery of Capital:  Why Capitalism  triumphs in the west and fails everywhere else</a:t>
            </a:r>
          </a:p>
        </p:txBody>
      </p:sp>
      <p:sp>
        <p:nvSpPr>
          <p:cNvPr id="3" name="Subtitle 2">
            <a:extLst>
              <a:ext uri="{FF2B5EF4-FFF2-40B4-BE49-F238E27FC236}">
                <a16:creationId xmlns:a16="http://schemas.microsoft.com/office/drawing/2014/main" id="{A3D1448C-A93E-428C-85F0-E57773A423C0}"/>
              </a:ext>
            </a:extLst>
          </p:cNvPr>
          <p:cNvSpPr>
            <a:spLocks noGrp="1"/>
          </p:cNvSpPr>
          <p:nvPr>
            <p:ph type="subTitle" idx="1"/>
          </p:nvPr>
        </p:nvSpPr>
        <p:spPr/>
        <p:txBody>
          <a:bodyPr>
            <a:normAutofit/>
          </a:bodyPr>
          <a:lstStyle/>
          <a:p>
            <a:r>
              <a:rPr lang="en-US" sz="2800" dirty="0"/>
              <a:t>By Hernando De Soto</a:t>
            </a:r>
          </a:p>
        </p:txBody>
      </p:sp>
    </p:spTree>
    <p:extLst>
      <p:ext uri="{BB962C8B-B14F-4D97-AF65-F5344CB8AC3E}">
        <p14:creationId xmlns:p14="http://schemas.microsoft.com/office/powerpoint/2010/main" val="2422232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8699-4A3F-4D83-AC3A-4480AF06BBF3}"/>
              </a:ext>
            </a:extLst>
          </p:cNvPr>
          <p:cNvSpPr>
            <a:spLocks noGrp="1"/>
          </p:cNvSpPr>
          <p:nvPr>
            <p:ph type="title"/>
          </p:nvPr>
        </p:nvSpPr>
        <p:spPr/>
        <p:txBody>
          <a:bodyPr/>
          <a:lstStyle/>
          <a:p>
            <a:r>
              <a:rPr lang="en-US" dirty="0"/>
              <a:t>Purpose of the book</a:t>
            </a:r>
          </a:p>
        </p:txBody>
      </p:sp>
      <p:sp>
        <p:nvSpPr>
          <p:cNvPr id="3" name="Content Placeholder 2">
            <a:extLst>
              <a:ext uri="{FF2B5EF4-FFF2-40B4-BE49-F238E27FC236}">
                <a16:creationId xmlns:a16="http://schemas.microsoft.com/office/drawing/2014/main" id="{912D76DF-6A56-4100-8BF6-6FDB81061C6A}"/>
              </a:ext>
            </a:extLst>
          </p:cNvPr>
          <p:cNvSpPr>
            <a:spLocks noGrp="1"/>
          </p:cNvSpPr>
          <p:nvPr>
            <p:ph idx="1"/>
          </p:nvPr>
        </p:nvSpPr>
        <p:spPr/>
        <p:txBody>
          <a:bodyPr/>
          <a:lstStyle/>
          <a:p>
            <a:r>
              <a:rPr lang="en-US" dirty="0"/>
              <a:t>Reopen the explanation of the source of capital and thereby explain the economic failures of poor countries.</a:t>
            </a:r>
          </a:p>
        </p:txBody>
      </p:sp>
    </p:spTree>
    <p:extLst>
      <p:ext uri="{BB962C8B-B14F-4D97-AF65-F5344CB8AC3E}">
        <p14:creationId xmlns:p14="http://schemas.microsoft.com/office/powerpoint/2010/main" val="1432641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45419-ED8D-457C-BC02-D6417D643E9B}"/>
              </a:ext>
            </a:extLst>
          </p:cNvPr>
          <p:cNvSpPr>
            <a:spLocks noGrp="1"/>
          </p:cNvSpPr>
          <p:nvPr>
            <p:ph type="title"/>
          </p:nvPr>
        </p:nvSpPr>
        <p:spPr/>
        <p:txBody>
          <a:bodyPr/>
          <a:lstStyle/>
          <a:p>
            <a:r>
              <a:rPr lang="en-US" dirty="0"/>
              <a:t>Setup</a:t>
            </a:r>
          </a:p>
        </p:txBody>
      </p:sp>
      <p:sp>
        <p:nvSpPr>
          <p:cNvPr id="3" name="Content Placeholder 2">
            <a:extLst>
              <a:ext uri="{FF2B5EF4-FFF2-40B4-BE49-F238E27FC236}">
                <a16:creationId xmlns:a16="http://schemas.microsoft.com/office/drawing/2014/main" id="{2BCACC22-650B-4B90-8FBE-CE80C6FD9B29}"/>
              </a:ext>
            </a:extLst>
          </p:cNvPr>
          <p:cNvSpPr>
            <a:spLocks noGrp="1"/>
          </p:cNvSpPr>
          <p:nvPr>
            <p:ph idx="1"/>
          </p:nvPr>
        </p:nvSpPr>
        <p:spPr/>
        <p:txBody>
          <a:bodyPr>
            <a:normAutofit fontScale="92500" lnSpcReduction="20000"/>
          </a:bodyPr>
          <a:lstStyle/>
          <a:p>
            <a:r>
              <a:rPr lang="en-US" dirty="0"/>
              <a:t>Over a five-year period, de Soto and a hundred colleagues from six different nations went out into the streets and </a:t>
            </a:r>
            <a:r>
              <a:rPr lang="en-US" dirty="0" err="1"/>
              <a:t>countrysides</a:t>
            </a:r>
            <a:r>
              <a:rPr lang="en-US" dirty="0"/>
              <a:t> of four continents to count how much the poorest sectors of society have saved,  The quantity is enormous – but most of it dead capital.</a:t>
            </a:r>
          </a:p>
          <a:p>
            <a:r>
              <a:rPr lang="en-US" dirty="0"/>
              <a:t>What is capital, how is it produced, and how is it related to money?</a:t>
            </a:r>
          </a:p>
          <a:p>
            <a:r>
              <a:rPr lang="en-US" dirty="0"/>
              <a:t>Imagine a country where nobody can identify who owns what, addresses cannot be verified, people cannot be made to pay their debts, resources cannot conveniently be turned into money, ownership cannot be divided into shares, descriptions of assets are not standardized and cannot be easily compared, and the rules that govern property vary from neighborhood to neighborhood or even from street to street.  Real life for 80% of the developing world and former communist nations.</a:t>
            </a:r>
          </a:p>
        </p:txBody>
      </p:sp>
    </p:spTree>
    <p:extLst>
      <p:ext uri="{BB962C8B-B14F-4D97-AF65-F5344CB8AC3E}">
        <p14:creationId xmlns:p14="http://schemas.microsoft.com/office/powerpoint/2010/main" val="504798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37DF2-C021-4141-AEBC-53C58DA8F339}"/>
              </a:ext>
            </a:extLst>
          </p:cNvPr>
          <p:cNvSpPr>
            <a:spLocks noGrp="1"/>
          </p:cNvSpPr>
          <p:nvPr>
            <p:ph type="title"/>
          </p:nvPr>
        </p:nvSpPr>
        <p:spPr/>
        <p:txBody>
          <a:bodyPr/>
          <a:lstStyle/>
          <a:p>
            <a:r>
              <a:rPr lang="en-US" dirty="0"/>
              <a:t>Setup cont.</a:t>
            </a:r>
          </a:p>
        </p:txBody>
      </p:sp>
      <p:sp>
        <p:nvSpPr>
          <p:cNvPr id="3" name="Content Placeholder 2">
            <a:extLst>
              <a:ext uri="{FF2B5EF4-FFF2-40B4-BE49-F238E27FC236}">
                <a16:creationId xmlns:a16="http://schemas.microsoft.com/office/drawing/2014/main" id="{2839E321-9039-4AD2-BFBF-8F3BD6838B37}"/>
              </a:ext>
            </a:extLst>
          </p:cNvPr>
          <p:cNvSpPr>
            <a:spLocks noGrp="1"/>
          </p:cNvSpPr>
          <p:nvPr>
            <p:ph idx="1"/>
          </p:nvPr>
        </p:nvSpPr>
        <p:spPr/>
        <p:txBody>
          <a:bodyPr/>
          <a:lstStyle/>
          <a:p>
            <a:r>
              <a:rPr lang="en-US" dirty="0"/>
              <a:t>In Cairo when you step outside the Hilton – what are you leaving behind?</a:t>
            </a:r>
          </a:p>
          <a:p>
            <a:r>
              <a:rPr lang="en-US" dirty="0"/>
              <a:t>You leave behind the world of legally enforceable transactions on property rights.  Mortgages and accountable addresses to generate additional wealth are unavailable even to those  people in Cairo who would probably strike you as quite rich.</a:t>
            </a:r>
          </a:p>
          <a:p>
            <a:r>
              <a:rPr lang="en-US" dirty="0"/>
              <a:t>In many countries around the world this group found that it is very nearly as difficult to stay legal as it is to become legal and consider that in Peru, for example, a group of four spent six hours a day and it took 289 days to perfectly register a legal garment business – standing in lines, filling out the forms and making the bus trips to central Lima.</a:t>
            </a:r>
          </a:p>
        </p:txBody>
      </p:sp>
    </p:spTree>
    <p:extLst>
      <p:ext uri="{BB962C8B-B14F-4D97-AF65-F5344CB8AC3E}">
        <p14:creationId xmlns:p14="http://schemas.microsoft.com/office/powerpoint/2010/main" val="306589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65461-69E0-4868-B2F1-4817261D61CC}"/>
              </a:ext>
            </a:extLst>
          </p:cNvPr>
          <p:cNvSpPr>
            <a:spLocks noGrp="1"/>
          </p:cNvSpPr>
          <p:nvPr>
            <p:ph type="title"/>
          </p:nvPr>
        </p:nvSpPr>
        <p:spPr/>
        <p:txBody>
          <a:bodyPr/>
          <a:lstStyle/>
          <a:p>
            <a:r>
              <a:rPr lang="en-US" dirty="0"/>
              <a:t>How much “dead capital” is out there?</a:t>
            </a:r>
          </a:p>
        </p:txBody>
      </p:sp>
      <p:sp>
        <p:nvSpPr>
          <p:cNvPr id="3" name="Content Placeholder 2">
            <a:extLst>
              <a:ext uri="{FF2B5EF4-FFF2-40B4-BE49-F238E27FC236}">
                <a16:creationId xmlns:a16="http://schemas.microsoft.com/office/drawing/2014/main" id="{F1141B5F-9E36-4263-967B-BF23505C38FD}"/>
              </a:ext>
            </a:extLst>
          </p:cNvPr>
          <p:cNvSpPr>
            <a:spLocks noGrp="1"/>
          </p:cNvSpPr>
          <p:nvPr>
            <p:ph idx="1"/>
          </p:nvPr>
        </p:nvSpPr>
        <p:spPr>
          <a:xfrm>
            <a:off x="1451579" y="2015732"/>
            <a:ext cx="9603275" cy="3967818"/>
          </a:xfrm>
        </p:spPr>
        <p:txBody>
          <a:bodyPr>
            <a:normAutofit/>
          </a:bodyPr>
          <a:lstStyle/>
          <a:p>
            <a:r>
              <a:rPr lang="en-US" dirty="0"/>
              <a:t>Philippines – 57% of city dwellers and 67% of people in the countryside live in housing that is dead capital – worth $135 billion (4x capitalization of Stock Exchange)  </a:t>
            </a:r>
          </a:p>
          <a:p>
            <a:r>
              <a:rPr lang="en-US" dirty="0"/>
              <a:t>Peru – 53% of city dwellers and 81% of people in the countryside live in extralegal dwellings – worth $74 billion (5x value of Lima Stock Exchange before ‘98 slump)</a:t>
            </a:r>
          </a:p>
          <a:p>
            <a:r>
              <a:rPr lang="en-US" dirty="0"/>
              <a:t>Haiti – 68% in the city and 97% in the country live in housing to which nobody has clear title – worth $5.2 billion (4x the total of all the assets of all legal companies)</a:t>
            </a:r>
          </a:p>
          <a:p>
            <a:r>
              <a:rPr lang="en-US" dirty="0"/>
              <a:t>Egypt – dead capital housing is home to 92% of city dwellers and 85% of the people who live in the country – worth $240 billion (30x value of all the shares on the Stock Exchange)</a:t>
            </a:r>
          </a:p>
          <a:p>
            <a:endParaRPr lang="en-US" dirty="0"/>
          </a:p>
          <a:p>
            <a:endParaRPr lang="en-US" dirty="0"/>
          </a:p>
          <a:p>
            <a:endParaRPr lang="en-US" dirty="0"/>
          </a:p>
        </p:txBody>
      </p:sp>
    </p:spTree>
    <p:extLst>
      <p:ext uri="{BB962C8B-B14F-4D97-AF65-F5344CB8AC3E}">
        <p14:creationId xmlns:p14="http://schemas.microsoft.com/office/powerpoint/2010/main" val="810201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5260D-ED62-4BD7-A9F2-7D87F09FF090}"/>
              </a:ext>
            </a:extLst>
          </p:cNvPr>
          <p:cNvSpPr>
            <a:spLocks noGrp="1"/>
          </p:cNvSpPr>
          <p:nvPr>
            <p:ph type="title"/>
          </p:nvPr>
        </p:nvSpPr>
        <p:spPr/>
        <p:txBody>
          <a:bodyPr/>
          <a:lstStyle/>
          <a:p>
            <a:r>
              <a:rPr lang="en-US" dirty="0"/>
              <a:t>total</a:t>
            </a:r>
          </a:p>
        </p:txBody>
      </p:sp>
      <p:sp>
        <p:nvSpPr>
          <p:cNvPr id="3" name="Content Placeholder 2">
            <a:extLst>
              <a:ext uri="{FF2B5EF4-FFF2-40B4-BE49-F238E27FC236}">
                <a16:creationId xmlns:a16="http://schemas.microsoft.com/office/drawing/2014/main" id="{B4604CEC-489E-4D59-B860-105572123047}"/>
              </a:ext>
            </a:extLst>
          </p:cNvPr>
          <p:cNvSpPr>
            <a:spLocks noGrp="1"/>
          </p:cNvSpPr>
          <p:nvPr>
            <p:ph idx="1"/>
          </p:nvPr>
        </p:nvSpPr>
        <p:spPr/>
        <p:txBody>
          <a:bodyPr/>
          <a:lstStyle/>
          <a:p>
            <a:r>
              <a:rPr lang="en-US" dirty="0"/>
              <a:t>By de Soto’s calculations the total value of the real estate held but not legally owned by the poor of the Third World and former communist nations is at least $9.3 trillion – or twice as much as the total circulating US money supply.  It is very nearly as much as the total value of all the companies listed on the main stock exchanges of the world’s twenty most developed countries.  Finally, it is more than forty-six times the total of World Bank loans of the past three decades and ninety-six times as much as all development assistance from all advanced countries to the Third World in the same period. </a:t>
            </a:r>
          </a:p>
          <a:p>
            <a:r>
              <a:rPr lang="en-US" dirty="0"/>
              <a:t>Interested yet?</a:t>
            </a:r>
          </a:p>
        </p:txBody>
      </p:sp>
    </p:spTree>
    <p:extLst>
      <p:ext uri="{BB962C8B-B14F-4D97-AF65-F5344CB8AC3E}">
        <p14:creationId xmlns:p14="http://schemas.microsoft.com/office/powerpoint/2010/main" val="1759152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27E2-0F01-41F7-8D7A-34ECCAEA9D9F}"/>
              </a:ext>
            </a:extLst>
          </p:cNvPr>
          <p:cNvSpPr>
            <a:spLocks noGrp="1"/>
          </p:cNvSpPr>
          <p:nvPr>
            <p:ph type="title"/>
          </p:nvPr>
        </p:nvSpPr>
        <p:spPr/>
        <p:txBody>
          <a:bodyPr/>
          <a:lstStyle/>
          <a:p>
            <a:r>
              <a:rPr lang="en-US" dirty="0"/>
              <a:t>What is capital?</a:t>
            </a:r>
          </a:p>
        </p:txBody>
      </p:sp>
      <p:sp>
        <p:nvSpPr>
          <p:cNvPr id="3" name="Content Placeholder 2">
            <a:extLst>
              <a:ext uri="{FF2B5EF4-FFF2-40B4-BE49-F238E27FC236}">
                <a16:creationId xmlns:a16="http://schemas.microsoft.com/office/drawing/2014/main" id="{A24C4A7B-31C4-40E4-B852-75CE6D70210B}"/>
              </a:ext>
            </a:extLst>
          </p:cNvPr>
          <p:cNvSpPr>
            <a:spLocks noGrp="1"/>
          </p:cNvSpPr>
          <p:nvPr>
            <p:ph idx="1"/>
          </p:nvPr>
        </p:nvSpPr>
        <p:spPr/>
        <p:txBody>
          <a:bodyPr/>
          <a:lstStyle/>
          <a:p>
            <a:r>
              <a:rPr lang="en-US" dirty="0"/>
              <a:t>From medieval times the term capital was linked to livestock, which have always been important sources of wealth beyond meat – low maintenance, mobile, easy to count and measure.  Most important, from livestock you can derive additional wealth – milk, hides, wool, meat and fuel and they reproduce themselves.</a:t>
            </a:r>
          </a:p>
          <a:p>
            <a:r>
              <a:rPr lang="en-US" dirty="0"/>
              <a:t>The term capital begins to perform two jobs simultaneously.  First, the physical dimension of assets (livestock)  as well as their potential to generate surplus value.</a:t>
            </a:r>
          </a:p>
        </p:txBody>
      </p:sp>
    </p:spTree>
    <p:extLst>
      <p:ext uri="{BB962C8B-B14F-4D97-AF65-F5344CB8AC3E}">
        <p14:creationId xmlns:p14="http://schemas.microsoft.com/office/powerpoint/2010/main" val="2368788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7F206-2795-4E48-9E39-9B0071162304}"/>
              </a:ext>
            </a:extLst>
          </p:cNvPr>
          <p:cNvSpPr>
            <a:spLocks noGrp="1"/>
          </p:cNvSpPr>
          <p:nvPr>
            <p:ph type="title"/>
          </p:nvPr>
        </p:nvSpPr>
        <p:spPr/>
        <p:txBody>
          <a:bodyPr/>
          <a:lstStyle/>
          <a:p>
            <a:r>
              <a:rPr lang="en-US" dirty="0"/>
              <a:t>What is money?</a:t>
            </a:r>
            <a:br>
              <a:rPr lang="en-US" dirty="0"/>
            </a:br>
            <a:endParaRPr lang="en-US" dirty="0"/>
          </a:p>
        </p:txBody>
      </p:sp>
      <p:sp>
        <p:nvSpPr>
          <p:cNvPr id="3" name="Content Placeholder 2">
            <a:extLst>
              <a:ext uri="{FF2B5EF4-FFF2-40B4-BE49-F238E27FC236}">
                <a16:creationId xmlns:a16="http://schemas.microsoft.com/office/drawing/2014/main" id="{718CB96E-AB90-4B19-8B71-71C65FA83371}"/>
              </a:ext>
            </a:extLst>
          </p:cNvPr>
          <p:cNvSpPr>
            <a:spLocks noGrp="1"/>
          </p:cNvSpPr>
          <p:nvPr>
            <p:ph idx="1"/>
          </p:nvPr>
        </p:nvSpPr>
        <p:spPr/>
        <p:txBody>
          <a:bodyPr/>
          <a:lstStyle/>
          <a:p>
            <a:r>
              <a:rPr lang="en-US" dirty="0"/>
              <a:t>Adam Smith said, money is the “great wheel of circulation”, but is not capital because value “cannot consist in those metal pieces.”</a:t>
            </a:r>
          </a:p>
          <a:p>
            <a:r>
              <a:rPr lang="en-US" dirty="0"/>
              <a:t>He went on to say,  “the gold and silver money, which circulates in any country, may very properly be compared to a highway, which, while it circulates and carries to market all the grass and corn of the country, produces itself not a single pile of either.”</a:t>
            </a:r>
          </a:p>
          <a:p>
            <a:r>
              <a:rPr lang="en-US" dirty="0"/>
              <a:t>Consider a mountain lake – capital, like energy, is the dormant value – fixing an asset’s economic potential into a form that can be used to initiate additional production.</a:t>
            </a:r>
          </a:p>
        </p:txBody>
      </p:sp>
    </p:spTree>
    <p:extLst>
      <p:ext uri="{BB962C8B-B14F-4D97-AF65-F5344CB8AC3E}">
        <p14:creationId xmlns:p14="http://schemas.microsoft.com/office/powerpoint/2010/main" val="1920106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193FC-85F4-4631-A62F-83E79C17C3C5}"/>
              </a:ext>
            </a:extLst>
          </p:cNvPr>
          <p:cNvSpPr>
            <a:spLocks noGrp="1"/>
          </p:cNvSpPr>
          <p:nvPr>
            <p:ph type="title"/>
          </p:nvPr>
        </p:nvSpPr>
        <p:spPr/>
        <p:txBody>
          <a:bodyPr/>
          <a:lstStyle/>
          <a:p>
            <a:r>
              <a:rPr lang="en-US" dirty="0"/>
              <a:t>Formal property systems of the west allow their citizens to generate capital by:</a:t>
            </a:r>
          </a:p>
        </p:txBody>
      </p:sp>
      <p:sp>
        <p:nvSpPr>
          <p:cNvPr id="3" name="Content Placeholder 2">
            <a:extLst>
              <a:ext uri="{FF2B5EF4-FFF2-40B4-BE49-F238E27FC236}">
                <a16:creationId xmlns:a16="http://schemas.microsoft.com/office/drawing/2014/main" id="{82E1A4F6-D7F4-4C98-9090-29233B271B18}"/>
              </a:ext>
            </a:extLst>
          </p:cNvPr>
          <p:cNvSpPr>
            <a:spLocks noGrp="1"/>
          </p:cNvSpPr>
          <p:nvPr>
            <p:ph idx="1"/>
          </p:nvPr>
        </p:nvSpPr>
        <p:spPr/>
        <p:txBody>
          <a:bodyPr/>
          <a:lstStyle/>
          <a:p>
            <a:pPr marL="457200" indent="-457200">
              <a:buFont typeface="+mj-lt"/>
              <a:buAutoNum type="arabicPeriod"/>
            </a:pPr>
            <a:r>
              <a:rPr lang="en-US" dirty="0"/>
              <a:t>Fixing the Economic Potential of Assets – we can disengage the resource from its burdensome material constraints and concentrate on its potential.</a:t>
            </a:r>
          </a:p>
          <a:p>
            <a:pPr marL="457200" indent="-457200">
              <a:buFont typeface="+mj-lt"/>
              <a:buAutoNum type="arabicPeriod"/>
            </a:pPr>
            <a:r>
              <a:rPr lang="en-US" dirty="0"/>
              <a:t>Integrating Dispersed Information into One System – an asset can then become easier to evaluate and exchange, thereby enhancing the production of capital.</a:t>
            </a:r>
          </a:p>
          <a:p>
            <a:pPr marL="457200" indent="-457200">
              <a:buFont typeface="+mj-lt"/>
              <a:buAutoNum type="arabicPeriod"/>
            </a:pPr>
            <a:r>
              <a:rPr lang="en-US" dirty="0"/>
              <a:t>Making People Accountable – citizens of advanced nations can contract for practically anything that is reasonable, but the entry price is commitment, a pledge of property.</a:t>
            </a:r>
          </a:p>
          <a:p>
            <a:pPr marL="457200" indent="-457200">
              <a:buFont typeface="+mj-lt"/>
              <a:buAutoNum type="arabicPeriod"/>
            </a:pPr>
            <a:r>
              <a:rPr lang="en-US" dirty="0"/>
              <a:t>Making Assets Fungible – by uncoupling the economic features of an asset from their rigid, physical state it can suit practically any transaction.</a:t>
            </a:r>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p:txBody>
      </p:sp>
    </p:spTree>
    <p:extLst>
      <p:ext uri="{BB962C8B-B14F-4D97-AF65-F5344CB8AC3E}">
        <p14:creationId xmlns:p14="http://schemas.microsoft.com/office/powerpoint/2010/main" val="2773543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F379A-7C68-4669-9724-7370DCB87C01}"/>
              </a:ext>
            </a:extLst>
          </p:cNvPr>
          <p:cNvSpPr>
            <a:spLocks noGrp="1"/>
          </p:cNvSpPr>
          <p:nvPr>
            <p:ph type="title"/>
          </p:nvPr>
        </p:nvSpPr>
        <p:spPr/>
        <p:txBody>
          <a:bodyPr>
            <a:normAutofit fontScale="90000"/>
          </a:bodyPr>
          <a:lstStyle/>
          <a:p>
            <a:r>
              <a:rPr lang="en-US" dirty="0"/>
              <a:t>Formal property systems of the west allow their citizens to generate capital by (Page 2):</a:t>
            </a:r>
          </a:p>
        </p:txBody>
      </p:sp>
      <p:sp>
        <p:nvSpPr>
          <p:cNvPr id="3" name="Content Placeholder 2">
            <a:extLst>
              <a:ext uri="{FF2B5EF4-FFF2-40B4-BE49-F238E27FC236}">
                <a16:creationId xmlns:a16="http://schemas.microsoft.com/office/drawing/2014/main" id="{DE788743-4A71-42A1-B055-565BA046A3CE}"/>
              </a:ext>
            </a:extLst>
          </p:cNvPr>
          <p:cNvSpPr>
            <a:spLocks noGrp="1"/>
          </p:cNvSpPr>
          <p:nvPr>
            <p:ph idx="1"/>
          </p:nvPr>
        </p:nvSpPr>
        <p:spPr/>
        <p:txBody>
          <a:bodyPr/>
          <a:lstStyle/>
          <a:p>
            <a:pPr marL="0" indent="0">
              <a:buNone/>
            </a:pPr>
            <a:r>
              <a:rPr lang="en-US" dirty="0"/>
              <a:t>5.  Networking People – theft of services account for 30-50% of all available utilities in the Third World and former Communist countries , without clear ownership it is difficult to develop credit history, collect taxes</a:t>
            </a:r>
          </a:p>
          <a:p>
            <a:pPr marL="0" indent="0">
              <a:buNone/>
            </a:pPr>
            <a:r>
              <a:rPr lang="en-US" dirty="0"/>
              <a:t>6.  Protecting Transactions – in addition to public record keeping systems, many other private services have evolved to assist parties in fixing, moving, and tracking representations so that they can easily and securely produce surplus value  </a:t>
            </a:r>
          </a:p>
        </p:txBody>
      </p:sp>
    </p:spTree>
    <p:extLst>
      <p:ext uri="{BB962C8B-B14F-4D97-AF65-F5344CB8AC3E}">
        <p14:creationId xmlns:p14="http://schemas.microsoft.com/office/powerpoint/2010/main" val="3847399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DB28-7E3C-445B-83CF-BF4ABBBF7F4F}"/>
              </a:ext>
            </a:extLst>
          </p:cNvPr>
          <p:cNvSpPr>
            <a:spLocks noGrp="1"/>
          </p:cNvSpPr>
          <p:nvPr>
            <p:ph type="title"/>
          </p:nvPr>
        </p:nvSpPr>
        <p:spPr/>
        <p:txBody>
          <a:bodyPr/>
          <a:lstStyle/>
          <a:p>
            <a:r>
              <a:rPr lang="en-US" dirty="0"/>
              <a:t>Braudel’s bell jar</a:t>
            </a:r>
          </a:p>
        </p:txBody>
      </p:sp>
      <p:sp>
        <p:nvSpPr>
          <p:cNvPr id="3" name="Content Placeholder 2">
            <a:extLst>
              <a:ext uri="{FF2B5EF4-FFF2-40B4-BE49-F238E27FC236}">
                <a16:creationId xmlns:a16="http://schemas.microsoft.com/office/drawing/2014/main" id="{1004C236-6707-45EB-A8C8-0D5F7E9D4714}"/>
              </a:ext>
            </a:extLst>
          </p:cNvPr>
          <p:cNvSpPr>
            <a:spLocks noGrp="1"/>
          </p:cNvSpPr>
          <p:nvPr>
            <p:ph idx="1"/>
          </p:nvPr>
        </p:nvSpPr>
        <p:spPr/>
        <p:txBody>
          <a:bodyPr>
            <a:normAutofit fontScale="85000" lnSpcReduction="10000"/>
          </a:bodyPr>
          <a:lstStyle/>
          <a:p>
            <a:r>
              <a:rPr lang="en-US" dirty="0"/>
              <a:t>The challenge for the developing world is whether they can understand the legal institutions and summon the political will necessary to build a property system that is easily accessible to the poor</a:t>
            </a:r>
          </a:p>
          <a:p>
            <a:r>
              <a:rPr lang="en-US" dirty="0"/>
              <a:t>The French historian Fernand Braudel (1902-1985) found it a great mystery that at its inception, Western capitalism served only a privileged few, just as it does elsewhere in the world today – “(How do we) resolve the contradiction…between the depressed economic climate and the splendors of Florence under Lorenzo the Magnificent?”</a:t>
            </a:r>
          </a:p>
          <a:p>
            <a:r>
              <a:rPr lang="en-US" dirty="0"/>
              <a:t>De Soto believes the answer to Braudel’s question lies in the restricted access to formal property, both in the West’s past and in developing and former communist countries today</a:t>
            </a:r>
          </a:p>
          <a:p>
            <a:r>
              <a:rPr lang="en-US" dirty="0"/>
              <a:t>The “bell jar” makes capitalism a private club, open to a privileged few, and enrages the billions standing outside looking in.</a:t>
            </a:r>
          </a:p>
        </p:txBody>
      </p:sp>
    </p:spTree>
    <p:extLst>
      <p:ext uri="{BB962C8B-B14F-4D97-AF65-F5344CB8AC3E}">
        <p14:creationId xmlns:p14="http://schemas.microsoft.com/office/powerpoint/2010/main" val="1848011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BF3EF-00B9-4B07-B483-CDA59127E598}"/>
              </a:ext>
            </a:extLst>
          </p:cNvPr>
          <p:cNvSpPr>
            <a:spLocks noGrp="1"/>
          </p:cNvSpPr>
          <p:nvPr>
            <p:ph type="title"/>
          </p:nvPr>
        </p:nvSpPr>
        <p:spPr/>
        <p:txBody>
          <a:bodyPr/>
          <a:lstStyle/>
          <a:p>
            <a:r>
              <a:rPr lang="en-US" dirty="0"/>
              <a:t>The Mystery of Political Awareness</a:t>
            </a:r>
          </a:p>
        </p:txBody>
      </p:sp>
      <p:sp>
        <p:nvSpPr>
          <p:cNvPr id="3" name="Content Placeholder 2">
            <a:extLst>
              <a:ext uri="{FF2B5EF4-FFF2-40B4-BE49-F238E27FC236}">
                <a16:creationId xmlns:a16="http://schemas.microsoft.com/office/drawing/2014/main" id="{8164978F-3999-4997-8370-BE7FF567691E}"/>
              </a:ext>
            </a:extLst>
          </p:cNvPr>
          <p:cNvSpPr>
            <a:spLocks noGrp="1"/>
          </p:cNvSpPr>
          <p:nvPr>
            <p:ph idx="1"/>
          </p:nvPr>
        </p:nvSpPr>
        <p:spPr/>
        <p:txBody>
          <a:bodyPr/>
          <a:lstStyle/>
          <a:p>
            <a:r>
              <a:rPr lang="en-US" dirty="0"/>
              <a:t>Since Deng Xiaoping’s economic reforms began in 1979, 100 million Chinese have left their official homes in search of extralegal jobs</a:t>
            </a:r>
          </a:p>
          <a:p>
            <a:r>
              <a:rPr lang="en-US" dirty="0"/>
              <a:t>Few seem to realize that what we are experiencing is one huge, worldwide industrial revolution:  a gigantic movement away from life organized on a small scale to life organized on a large one</a:t>
            </a:r>
          </a:p>
          <a:p>
            <a:r>
              <a:rPr lang="en-US" dirty="0"/>
              <a:t>For example, Britain supported just 8 million people when it began its 250-year progression from the farm to the laptop computer.  Indonesia is making the same journey in only four decades and carrying a population of more than 200 million as it does so</a:t>
            </a:r>
          </a:p>
        </p:txBody>
      </p:sp>
    </p:spTree>
    <p:extLst>
      <p:ext uri="{BB962C8B-B14F-4D97-AF65-F5344CB8AC3E}">
        <p14:creationId xmlns:p14="http://schemas.microsoft.com/office/powerpoint/2010/main" val="3008155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C2627-EE44-4B5C-9D63-F6F53CA2663A}"/>
              </a:ext>
            </a:extLst>
          </p:cNvPr>
          <p:cNvSpPr>
            <a:spLocks noGrp="1"/>
          </p:cNvSpPr>
          <p:nvPr>
            <p:ph type="title"/>
          </p:nvPr>
        </p:nvSpPr>
        <p:spPr/>
        <p:txBody>
          <a:bodyPr/>
          <a:lstStyle/>
          <a:p>
            <a:r>
              <a:rPr lang="en-US" dirty="0"/>
              <a:t>The Mystery of Political Awareness (2)</a:t>
            </a:r>
          </a:p>
        </p:txBody>
      </p:sp>
      <p:sp>
        <p:nvSpPr>
          <p:cNvPr id="3" name="Content Placeholder 2">
            <a:extLst>
              <a:ext uri="{FF2B5EF4-FFF2-40B4-BE49-F238E27FC236}">
                <a16:creationId xmlns:a16="http://schemas.microsoft.com/office/drawing/2014/main" id="{6DF170CC-D660-4B94-9386-F7E10A6FCCC9}"/>
              </a:ext>
            </a:extLst>
          </p:cNvPr>
          <p:cNvSpPr>
            <a:spLocks noGrp="1"/>
          </p:cNvSpPr>
          <p:nvPr>
            <p:ph idx="1"/>
          </p:nvPr>
        </p:nvSpPr>
        <p:spPr>
          <a:xfrm>
            <a:off x="1451579" y="2015732"/>
            <a:ext cx="9603275" cy="3772509"/>
          </a:xfrm>
        </p:spPr>
        <p:txBody>
          <a:bodyPr>
            <a:normAutofit fontScale="92500" lnSpcReduction="20000"/>
          </a:bodyPr>
          <a:lstStyle/>
          <a:p>
            <a:r>
              <a:rPr lang="en-US" dirty="0"/>
              <a:t>A tide of humanity has moved from isolated communities and households to participate in ever-widening circles of economic and intellectual exchange</a:t>
            </a:r>
          </a:p>
          <a:p>
            <a:r>
              <a:rPr lang="en-US" dirty="0"/>
              <a:t>It is this tide that has transformed Jakarta, Mexico City, Sao Paolo, Nairobi, Bombay, Shanghai and Manila into megacities of 10, 20, 30 million and overwhelmed their political and economic institutions</a:t>
            </a:r>
          </a:p>
          <a:p>
            <a:r>
              <a:rPr lang="en-US" dirty="0"/>
              <a:t>The failure of the legal order to keep pace has forced the new migrants to invent extralegal substitutes for established law – these migrants can only do business with people they know and trust</a:t>
            </a:r>
          </a:p>
          <a:p>
            <a:r>
              <a:rPr lang="en-US" dirty="0"/>
              <a:t>As Adam Smith pointed out, the wider the market, the more minute the division of labor and, as labor grows more specialized, the economy grows more efficient, and wages and capital values rise</a:t>
            </a:r>
          </a:p>
        </p:txBody>
      </p:sp>
    </p:spTree>
    <p:extLst>
      <p:ext uri="{BB962C8B-B14F-4D97-AF65-F5344CB8AC3E}">
        <p14:creationId xmlns:p14="http://schemas.microsoft.com/office/powerpoint/2010/main" val="2208618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CDF6C-693E-4CFA-8384-2146C595035A}"/>
              </a:ext>
            </a:extLst>
          </p:cNvPr>
          <p:cNvSpPr>
            <a:spLocks noGrp="1"/>
          </p:cNvSpPr>
          <p:nvPr>
            <p:ph type="title"/>
          </p:nvPr>
        </p:nvSpPr>
        <p:spPr/>
        <p:txBody>
          <a:bodyPr/>
          <a:lstStyle/>
          <a:p>
            <a:r>
              <a:rPr lang="en-US" dirty="0"/>
              <a:t>The Mystery of Political Awareness (3)</a:t>
            </a:r>
          </a:p>
        </p:txBody>
      </p:sp>
      <p:sp>
        <p:nvSpPr>
          <p:cNvPr id="3" name="Content Placeholder 2">
            <a:extLst>
              <a:ext uri="{FF2B5EF4-FFF2-40B4-BE49-F238E27FC236}">
                <a16:creationId xmlns:a16="http://schemas.microsoft.com/office/drawing/2014/main" id="{C77701F0-9511-4D66-BB31-FE78B6033160}"/>
              </a:ext>
            </a:extLst>
          </p:cNvPr>
          <p:cNvSpPr>
            <a:spLocks noGrp="1"/>
          </p:cNvSpPr>
          <p:nvPr>
            <p:ph idx="1"/>
          </p:nvPr>
        </p:nvSpPr>
        <p:spPr>
          <a:xfrm>
            <a:off x="1451579" y="2015732"/>
            <a:ext cx="9603275" cy="3736998"/>
          </a:xfrm>
        </p:spPr>
        <p:txBody>
          <a:bodyPr>
            <a:normAutofit fontScale="92500" lnSpcReduction="10000"/>
          </a:bodyPr>
          <a:lstStyle/>
          <a:p>
            <a:r>
              <a:rPr lang="en-US" dirty="0"/>
              <a:t>The fundamental problem for non-Western nations is not that people are moving to urban centers, that garbage is piling up, that infrastructure is insufficient, or that the countryside is being abandoned.  All of that happened in the West.</a:t>
            </a:r>
          </a:p>
          <a:p>
            <a:r>
              <a:rPr lang="en-US" dirty="0"/>
              <a:t>The primary problem is the delay in recognizing that most of the disorder is the result of a revolutionary movement that is more full of promise than of problems</a:t>
            </a:r>
          </a:p>
          <a:p>
            <a:r>
              <a:rPr lang="en-US" dirty="0"/>
              <a:t>The lesson of the West is that piecemeal solutions and stopgap measures to alleviate poverty were not enough.  Living standards rose only when governments reformed the law and the property system to facilitate the division of labor</a:t>
            </a:r>
          </a:p>
          <a:p>
            <a:r>
              <a:rPr lang="en-US" dirty="0"/>
              <a:t> These </a:t>
            </a:r>
            <a:r>
              <a:rPr lang="en-US" dirty="0" err="1"/>
              <a:t>extralegals</a:t>
            </a:r>
            <a:r>
              <a:rPr lang="en-US" dirty="0"/>
              <a:t> have stepped outside the law because they were not allowed inside.  In order to live, trade, manufacture, transport, or even consume they had to do so extralegally</a:t>
            </a:r>
          </a:p>
        </p:txBody>
      </p:sp>
    </p:spTree>
    <p:extLst>
      <p:ext uri="{BB962C8B-B14F-4D97-AF65-F5344CB8AC3E}">
        <p14:creationId xmlns:p14="http://schemas.microsoft.com/office/powerpoint/2010/main" val="60661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4EE07-6247-4D87-805B-D7B9D88EA121}"/>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79C188AC-9209-469A-AC37-8BA74A5EBE25}"/>
              </a:ext>
            </a:extLst>
          </p:cNvPr>
          <p:cNvSpPr>
            <a:spLocks noGrp="1"/>
          </p:cNvSpPr>
          <p:nvPr>
            <p:ph idx="1"/>
          </p:nvPr>
        </p:nvSpPr>
        <p:spPr/>
        <p:txBody>
          <a:bodyPr>
            <a:normAutofit fontScale="92500" lnSpcReduction="20000"/>
          </a:bodyPr>
          <a:lstStyle/>
          <a:p>
            <a:r>
              <a:rPr lang="en-US" dirty="0"/>
              <a:t>Only twenty-five of the world’s two hundred countries produce capital in sufficient quantity to benefit fully from the division of labor in expanded global markets.  The lifeblood of capitalism is not the Internet or fast-food franchises.  It is </a:t>
            </a:r>
            <a:r>
              <a:rPr lang="en-US" i="1" dirty="0"/>
              <a:t>capital.</a:t>
            </a:r>
            <a:endParaRPr lang="en-US" dirty="0"/>
          </a:p>
          <a:p>
            <a:r>
              <a:rPr lang="en-US" dirty="0"/>
              <a:t>Only capital provides the means to support specialization and the production and exchange of assets in the expanded market.  It is capital that is the source of increasing productivity and therefore the wealth of nations.</a:t>
            </a:r>
          </a:p>
          <a:p>
            <a:r>
              <a:rPr lang="en-US" dirty="0"/>
              <a:t>Karl Marx foresaw:  “The great contradiction of the capitalist system is that it creates its own demise because it cannot avoid concentrating capital in a few hands.  By not giving the majority access to expanded markets, these reforms are leaving a fertile ground for class confrontation</a:t>
            </a:r>
          </a:p>
        </p:txBody>
      </p:sp>
    </p:spTree>
    <p:extLst>
      <p:ext uri="{BB962C8B-B14F-4D97-AF65-F5344CB8AC3E}">
        <p14:creationId xmlns:p14="http://schemas.microsoft.com/office/powerpoint/2010/main" val="2381838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F8109-5764-4E8F-A15E-41B467D5C3A3}"/>
              </a:ext>
            </a:extLst>
          </p:cNvPr>
          <p:cNvSpPr>
            <a:spLocks noGrp="1"/>
          </p:cNvSpPr>
          <p:nvPr>
            <p:ph type="title"/>
          </p:nvPr>
        </p:nvSpPr>
        <p:spPr/>
        <p:txBody>
          <a:bodyPr/>
          <a:lstStyle/>
          <a:p>
            <a:r>
              <a:rPr lang="en-US" dirty="0"/>
              <a:t>Conclusions (2)</a:t>
            </a:r>
          </a:p>
        </p:txBody>
      </p:sp>
      <p:sp>
        <p:nvSpPr>
          <p:cNvPr id="3" name="Content Placeholder 2">
            <a:extLst>
              <a:ext uri="{FF2B5EF4-FFF2-40B4-BE49-F238E27FC236}">
                <a16:creationId xmlns:a16="http://schemas.microsoft.com/office/drawing/2014/main" id="{795170BA-5BE4-4C88-A1A4-BA22B15F7EA8}"/>
              </a:ext>
            </a:extLst>
          </p:cNvPr>
          <p:cNvSpPr>
            <a:spLocks noGrp="1"/>
          </p:cNvSpPr>
          <p:nvPr>
            <p:ph idx="1"/>
          </p:nvPr>
        </p:nvSpPr>
        <p:spPr/>
        <p:txBody>
          <a:bodyPr/>
          <a:lstStyle/>
          <a:p>
            <a:r>
              <a:rPr lang="en-US" dirty="0"/>
              <a:t>Subversive activities and an upsurge of ethnic and cultural conflicts around the world prove that when people are extremely dissatisfied they continue to constitute themselves into classes based on shared injuries</a:t>
            </a:r>
          </a:p>
          <a:p>
            <a:r>
              <a:rPr lang="en-US" dirty="0"/>
              <a:t>Much of Marx’s thought is outdated – potential capital is no longer the privilege of the few.  He would be shocked to find how in developing countries much of the teeming mass does not consist of oppressed legal proletarians but of oppressed extralegal small entrepreneurs with a sizeable amount of assets </a:t>
            </a:r>
          </a:p>
        </p:txBody>
      </p:sp>
    </p:spTree>
    <p:extLst>
      <p:ext uri="{BB962C8B-B14F-4D97-AF65-F5344CB8AC3E}">
        <p14:creationId xmlns:p14="http://schemas.microsoft.com/office/powerpoint/2010/main" val="1270830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989ED-C079-4678-A5FE-B229C414232B}"/>
              </a:ext>
            </a:extLst>
          </p:cNvPr>
          <p:cNvSpPr>
            <a:spLocks noGrp="1"/>
          </p:cNvSpPr>
          <p:nvPr>
            <p:ph type="title"/>
          </p:nvPr>
        </p:nvSpPr>
        <p:spPr/>
        <p:txBody>
          <a:bodyPr/>
          <a:lstStyle/>
          <a:p>
            <a:r>
              <a:rPr lang="en-US" dirty="0"/>
              <a:t>Final thoughts</a:t>
            </a:r>
          </a:p>
        </p:txBody>
      </p:sp>
      <p:sp>
        <p:nvSpPr>
          <p:cNvPr id="3" name="Content Placeholder 2">
            <a:extLst>
              <a:ext uri="{FF2B5EF4-FFF2-40B4-BE49-F238E27FC236}">
                <a16:creationId xmlns:a16="http://schemas.microsoft.com/office/drawing/2014/main" id="{B3FB2173-F4AA-41F8-AC83-36A9F6594185}"/>
              </a:ext>
            </a:extLst>
          </p:cNvPr>
          <p:cNvSpPr>
            <a:spLocks noGrp="1"/>
          </p:cNvSpPr>
          <p:nvPr>
            <p:ph idx="1"/>
          </p:nvPr>
        </p:nvSpPr>
        <p:spPr/>
        <p:txBody>
          <a:bodyPr/>
          <a:lstStyle/>
          <a:p>
            <a:r>
              <a:rPr lang="en-US" dirty="0"/>
              <a:t>Capitalism has lost its way in developing and former communist countries.  It is not equitable.</a:t>
            </a:r>
          </a:p>
          <a:p>
            <a:r>
              <a:rPr lang="en-US" dirty="0"/>
              <a:t>De Soto thinks the current state of affairs is “relatively easy to correct” provided governments are willing to accept the following:</a:t>
            </a:r>
          </a:p>
          <a:p>
            <a:pPr marL="800100" lvl="1" indent="-342900">
              <a:buFont typeface="+mj-lt"/>
              <a:buAutoNum type="arabicPeriod"/>
            </a:pPr>
            <a:r>
              <a:rPr lang="en-US" dirty="0"/>
              <a:t>The situation and potential of the poor need to be better documented</a:t>
            </a:r>
          </a:p>
          <a:p>
            <a:pPr marL="800100" lvl="1" indent="-342900">
              <a:buFont typeface="+mj-lt"/>
              <a:buAutoNum type="arabicPeriod"/>
            </a:pPr>
            <a:r>
              <a:rPr lang="en-US" dirty="0"/>
              <a:t>All people are capable of saving</a:t>
            </a:r>
          </a:p>
          <a:p>
            <a:pPr marL="800100" lvl="1" indent="-342900">
              <a:buFont typeface="+mj-lt"/>
              <a:buAutoNum type="arabicPeriod"/>
            </a:pPr>
            <a:r>
              <a:rPr lang="en-US" dirty="0"/>
              <a:t>What the poor are missing are the legally integrated property systems that can convert their work and savings into capital</a:t>
            </a:r>
          </a:p>
          <a:p>
            <a:pPr marL="800100" lvl="1" indent="-342900">
              <a:buFont typeface="+mj-lt"/>
              <a:buAutoNum type="arabicPeriod"/>
            </a:pPr>
            <a:endParaRPr lang="en-US" dirty="0"/>
          </a:p>
        </p:txBody>
      </p:sp>
    </p:spTree>
    <p:extLst>
      <p:ext uri="{BB962C8B-B14F-4D97-AF65-F5344CB8AC3E}">
        <p14:creationId xmlns:p14="http://schemas.microsoft.com/office/powerpoint/2010/main" val="3448753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2FB9F-7FE7-46F3-9248-0EB6AC161663}"/>
              </a:ext>
            </a:extLst>
          </p:cNvPr>
          <p:cNvSpPr>
            <a:spLocks noGrp="1"/>
          </p:cNvSpPr>
          <p:nvPr>
            <p:ph type="title"/>
          </p:nvPr>
        </p:nvSpPr>
        <p:spPr/>
        <p:txBody>
          <a:bodyPr/>
          <a:lstStyle/>
          <a:p>
            <a:r>
              <a:rPr lang="en-US" dirty="0"/>
              <a:t>Final thoughts (2)</a:t>
            </a:r>
          </a:p>
        </p:txBody>
      </p:sp>
      <p:sp>
        <p:nvSpPr>
          <p:cNvPr id="3" name="Content Placeholder 2">
            <a:extLst>
              <a:ext uri="{FF2B5EF4-FFF2-40B4-BE49-F238E27FC236}">
                <a16:creationId xmlns:a16="http://schemas.microsoft.com/office/drawing/2014/main" id="{A35C5275-657A-4DCA-B448-1D08C8EDAD18}"/>
              </a:ext>
            </a:extLst>
          </p:cNvPr>
          <p:cNvSpPr>
            <a:spLocks noGrp="1"/>
          </p:cNvSpPr>
          <p:nvPr>
            <p:ph idx="1"/>
          </p:nvPr>
        </p:nvSpPr>
        <p:spPr/>
        <p:txBody>
          <a:bodyPr/>
          <a:lstStyle/>
          <a:p>
            <a:pPr marL="457200" indent="-457200">
              <a:buAutoNum type="arabicPeriod" startAt="4"/>
            </a:pPr>
            <a:r>
              <a:rPr lang="en-US" dirty="0"/>
              <a:t>Civil disobedience and the mafias of today are not marginal phenomena but the result of people marching by the billions from life organized on a small scale to life on a big scale.</a:t>
            </a:r>
          </a:p>
          <a:p>
            <a:pPr marL="457200" indent="-457200">
              <a:buAutoNum type="arabicPeriod" startAt="4"/>
            </a:pPr>
            <a:r>
              <a:rPr lang="en-US" dirty="0"/>
              <a:t>In this context, the poor are not the problem but the solution</a:t>
            </a:r>
          </a:p>
          <a:p>
            <a:pPr marL="457200" indent="-457200">
              <a:buAutoNum type="arabicPeriod" startAt="4"/>
            </a:pPr>
            <a:r>
              <a:rPr lang="en-US" dirty="0"/>
              <a:t>Implementing a property system that creates capital is a political challenge because it involves getting in touch with people, grasping the social contract, and overhauling the legal system</a:t>
            </a:r>
          </a:p>
        </p:txBody>
      </p:sp>
    </p:spTree>
    <p:extLst>
      <p:ext uri="{BB962C8B-B14F-4D97-AF65-F5344CB8AC3E}">
        <p14:creationId xmlns:p14="http://schemas.microsoft.com/office/powerpoint/2010/main" val="210647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D27AB-8969-45C9-9FD2-345FE0CDC9A8}"/>
              </a:ext>
            </a:extLst>
          </p:cNvPr>
          <p:cNvSpPr>
            <a:spLocks noGrp="1"/>
          </p:cNvSpPr>
          <p:nvPr>
            <p:ph type="title"/>
          </p:nvPr>
        </p:nvSpPr>
        <p:spPr/>
        <p:txBody>
          <a:bodyPr/>
          <a:lstStyle/>
          <a:p>
            <a:r>
              <a:rPr lang="en-US" dirty="0"/>
              <a:t>Final thoughts (3)</a:t>
            </a:r>
          </a:p>
        </p:txBody>
      </p:sp>
      <p:sp>
        <p:nvSpPr>
          <p:cNvPr id="3" name="Content Placeholder 2">
            <a:extLst>
              <a:ext uri="{FF2B5EF4-FFF2-40B4-BE49-F238E27FC236}">
                <a16:creationId xmlns:a16="http://schemas.microsoft.com/office/drawing/2014/main" id="{FCDA604D-D7DF-4B56-BB4F-8A5525047246}"/>
              </a:ext>
            </a:extLst>
          </p:cNvPr>
          <p:cNvSpPr>
            <a:spLocks noGrp="1"/>
          </p:cNvSpPr>
          <p:nvPr>
            <p:ph idx="1"/>
          </p:nvPr>
        </p:nvSpPr>
        <p:spPr>
          <a:xfrm>
            <a:off x="1451579" y="2015732"/>
            <a:ext cx="9603275" cy="3719243"/>
          </a:xfrm>
        </p:spPr>
        <p:txBody>
          <a:bodyPr>
            <a:normAutofit lnSpcReduction="10000"/>
          </a:bodyPr>
          <a:lstStyle/>
          <a:p>
            <a:r>
              <a:rPr lang="en-US" dirty="0"/>
              <a:t>“I am not a die-hard capitalist. I do not view capitalism as a credo.  Much more important to me are freedom, compassion for the poor, respect for the social contract, and equal opportunity.   But, for the moment, to achieve those goals, capitalism is the only game in town.  It is the only system we know that provides us with the tools required to create massive surplus value.” Hernando de Soto</a:t>
            </a:r>
          </a:p>
          <a:p>
            <a:r>
              <a:rPr lang="en-US" dirty="0"/>
              <a:t>“I love being from the Third World because it represents such a marvelous challenge – that of making a transition to a market-based capitalist system that respects people’s desires and beliefs.  When capital is a success story not only in the West but everywhere, we can move beyond the limits of the physical world and use our minds to soar into the future.” Hernando de Soto</a:t>
            </a:r>
          </a:p>
        </p:txBody>
      </p:sp>
    </p:spTree>
    <p:extLst>
      <p:ext uri="{BB962C8B-B14F-4D97-AF65-F5344CB8AC3E}">
        <p14:creationId xmlns:p14="http://schemas.microsoft.com/office/powerpoint/2010/main" val="30923148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273</TotalTime>
  <Words>2110</Words>
  <Application>Microsoft Office PowerPoint</Application>
  <PresentationFormat>Widescreen</PresentationFormat>
  <Paragraphs>83</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Gill Sans MT</vt:lpstr>
      <vt:lpstr>Gallery</vt:lpstr>
      <vt:lpstr>The Mystery of Capital:  Why Capitalism  triumphs in the west and fails everywhere else</vt:lpstr>
      <vt:lpstr>Purpose of the book</vt:lpstr>
      <vt:lpstr>Setup</vt:lpstr>
      <vt:lpstr>Setup cont.</vt:lpstr>
      <vt:lpstr>How much “dead capital” is out there?</vt:lpstr>
      <vt:lpstr>total</vt:lpstr>
      <vt:lpstr>What is capital?</vt:lpstr>
      <vt:lpstr>What is money? </vt:lpstr>
      <vt:lpstr>Formal property systems of the west allow their citizens to generate capital by:</vt:lpstr>
      <vt:lpstr>Formal property systems of the west allow their citizens to generate capital by (Page 2):</vt:lpstr>
      <vt:lpstr>Braudel’s bell jar</vt:lpstr>
      <vt:lpstr>The Mystery of Political Awareness</vt:lpstr>
      <vt:lpstr>The Mystery of Political Awareness (2)</vt:lpstr>
      <vt:lpstr>The Mystery of Political Awareness (3)</vt:lpstr>
      <vt:lpstr>Conclusions</vt:lpstr>
      <vt:lpstr>Conclusions (2)</vt:lpstr>
      <vt:lpstr>Final thoughts</vt:lpstr>
      <vt:lpstr>Final thoughts (2)</vt:lpstr>
      <vt:lpstr>Final thoughts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Mystery of Capital:  Why Capitalism  triumphs in the west and fails everywhere else</dc:title>
  <dc:creator>Christopher Ryan</dc:creator>
  <cp:lastModifiedBy>Christopher Ryan</cp:lastModifiedBy>
  <cp:revision>26</cp:revision>
  <dcterms:created xsi:type="dcterms:W3CDTF">2019-07-29T16:50:33Z</dcterms:created>
  <dcterms:modified xsi:type="dcterms:W3CDTF">2019-08-25T20:58:31Z</dcterms:modified>
</cp:coreProperties>
</file>